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2" r:id="rId3"/>
    <p:sldId id="286" r:id="rId4"/>
    <p:sldId id="294" r:id="rId5"/>
    <p:sldId id="295" r:id="rId6"/>
    <p:sldId id="287" r:id="rId7"/>
    <p:sldId id="272" r:id="rId8"/>
    <p:sldId id="296" r:id="rId9"/>
    <p:sldId id="297" r:id="rId10"/>
    <p:sldId id="298" r:id="rId11"/>
    <p:sldId id="299" r:id="rId12"/>
    <p:sldId id="300" r:id="rId13"/>
    <p:sldId id="303" r:id="rId14"/>
    <p:sldId id="304" r:id="rId15"/>
    <p:sldId id="289" r:id="rId16"/>
    <p:sldId id="284" r:id="rId17"/>
    <p:sldId id="283" r:id="rId18"/>
    <p:sldId id="288" r:id="rId19"/>
    <p:sldId id="292" r:id="rId20"/>
    <p:sldId id="290" r:id="rId21"/>
    <p:sldId id="291" r:id="rId22"/>
    <p:sldId id="285" r:id="rId23"/>
    <p:sldId id="293" r:id="rId24"/>
  </p:sldIdLst>
  <p:sldSz cx="9144000" cy="5143500" type="screen16x9"/>
  <p:notesSz cx="6858000" cy="9144000"/>
  <p:embeddedFontLst>
    <p:embeddedFont>
      <p:font typeface="Raleway" panose="020B0603030101060003" pitchFamily="34" charset="77"/>
      <p:regular r:id="rId26"/>
      <p:bold r:id="rId27"/>
      <p:italic r:id="rId28"/>
      <p:boldItalic r:id="rId29"/>
    </p:embeddedFont>
    <p:embeddedFont>
      <p:font typeface="Red Hat Display" panose="02010503040201060303" pitchFamily="2" charset="77"/>
      <p:regular r:id="rId30"/>
      <p:bold r:id="rId31"/>
      <p:italic r:id="rId32"/>
      <p:boldItalic r:id="rId33"/>
    </p:embeddedFont>
    <p:embeddedFont>
      <p:font typeface="Red Hat Display Black" panose="02010A03040201060303" pitchFamily="2" charset="77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035"/>
    <a:srgbClr val="BB1C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B3FBAF-5AE6-4135-A008-81A3DF2E00FE}">
  <a:tblStyle styleId="{D1B3FBAF-5AE6-4135-A008-81A3DF2E0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2"/>
    <p:restoredTop sz="94574"/>
  </p:normalViewPr>
  <p:slideViewPr>
    <p:cSldViewPr snapToGrid="0">
      <p:cViewPr varScale="1">
        <p:scale>
          <a:sx n="173" d="100"/>
          <a:sy n="173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3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996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185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2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447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8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0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85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784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99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1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26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173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52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6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85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9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34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9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93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56600" y="459276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400" dirty="0"/>
              <a:t>Service Desk Interaction Analysis (text classification)</a:t>
            </a:r>
            <a:endParaRPr sz="3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804307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804307"/>
            <a:ext cx="1794585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804307"/>
            <a:ext cx="2141964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804306"/>
            <a:ext cx="2141964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804306"/>
            <a:ext cx="1590477" cy="6204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D840E-604B-FE4A-B4D6-E03E6B20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810696"/>
            <a:ext cx="7543801" cy="7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0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804307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804307"/>
            <a:ext cx="1794585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804307"/>
            <a:ext cx="2141964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804306"/>
            <a:ext cx="2141964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804306"/>
            <a:ext cx="1590477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5D5EC6-A52A-A74D-B73D-05076E86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571750"/>
            <a:ext cx="3943349" cy="219151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1C2EE-E28A-2A4E-91BE-8F653EC0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829" y="3223543"/>
            <a:ext cx="3943349" cy="70166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48BD78D4-D086-8948-9B31-3FF2F534C047}"/>
              </a:ext>
            </a:extLst>
          </p:cNvPr>
          <p:cNvSpPr/>
          <p:nvPr/>
        </p:nvSpPr>
        <p:spPr>
          <a:xfrm>
            <a:off x="4474029" y="3477986"/>
            <a:ext cx="293914" cy="189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B49C82-EBFB-CA46-AC61-8C93A5C0EE22}"/>
              </a:ext>
            </a:extLst>
          </p:cNvPr>
          <p:cNvSpPr/>
          <p:nvPr/>
        </p:nvSpPr>
        <p:spPr>
          <a:xfrm>
            <a:off x="457201" y="1804307"/>
            <a:ext cx="1061356" cy="6204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554AB2-F3A2-B84D-828E-4CFB457E629D}"/>
              </a:ext>
            </a:extLst>
          </p:cNvPr>
          <p:cNvSpPr/>
          <p:nvPr/>
        </p:nvSpPr>
        <p:spPr>
          <a:xfrm>
            <a:off x="1314449" y="1804307"/>
            <a:ext cx="1794585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pre-process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1F6C515-FB6E-F540-89DE-90E0C83F7A62}"/>
              </a:ext>
            </a:extLst>
          </p:cNvPr>
          <p:cNvSpPr/>
          <p:nvPr/>
        </p:nvSpPr>
        <p:spPr>
          <a:xfrm>
            <a:off x="2919893" y="1804307"/>
            <a:ext cx="2141964" cy="62048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embedding matrix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423B4F6-D22F-3A4D-8BEA-643F829D29D5}"/>
              </a:ext>
            </a:extLst>
          </p:cNvPr>
          <p:cNvSpPr/>
          <p:nvPr/>
        </p:nvSpPr>
        <p:spPr>
          <a:xfrm>
            <a:off x="4854829" y="1804306"/>
            <a:ext cx="2141964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define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EE505B1-6F4D-A74E-972C-543AC8CEB452}"/>
              </a:ext>
            </a:extLst>
          </p:cNvPr>
          <p:cNvSpPr/>
          <p:nvPr/>
        </p:nvSpPr>
        <p:spPr>
          <a:xfrm>
            <a:off x="6807652" y="1804306"/>
            <a:ext cx="1590477" cy="62048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CB009-A300-9D49-87B2-3EFA3D71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49" y="2793588"/>
            <a:ext cx="4188475" cy="103746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BDA8E92-7CAE-5C40-A7A0-59171C7327A6}"/>
              </a:ext>
            </a:extLst>
          </p:cNvPr>
          <p:cNvGrpSpPr/>
          <p:nvPr/>
        </p:nvGrpSpPr>
        <p:grpSpPr>
          <a:xfrm>
            <a:off x="519876" y="2933482"/>
            <a:ext cx="3720285" cy="1988699"/>
            <a:chOff x="519876" y="2771254"/>
            <a:chExt cx="3720285" cy="198869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50FC9F-D536-FA42-AE82-6AE956346A09}"/>
                </a:ext>
              </a:extLst>
            </p:cNvPr>
            <p:cNvSpPr/>
            <p:nvPr/>
          </p:nvSpPr>
          <p:spPr>
            <a:xfrm>
              <a:off x="519876" y="2873817"/>
              <a:ext cx="1794584" cy="188613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GloVe</a:t>
              </a:r>
              <a:endParaRPr lang="en-GB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7C21B0-FB62-7A4E-ABA2-9967606993C4}"/>
                </a:ext>
              </a:extLst>
            </p:cNvPr>
            <p:cNvSpPr/>
            <p:nvPr/>
          </p:nvSpPr>
          <p:spPr>
            <a:xfrm>
              <a:off x="1771362" y="3220279"/>
              <a:ext cx="1794584" cy="1193211"/>
            </a:xfrm>
            <a:prstGeom prst="ellipse">
              <a:avLst/>
            </a:prstGeom>
            <a:solidFill>
              <a:srgbClr val="FF6035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Newsgroup Corpus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42ECFE-0B85-154B-8ACC-C05A7147D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2946" y="2771254"/>
              <a:ext cx="503027" cy="9648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735530-4F73-7549-B454-43DB3176812F}"/>
                </a:ext>
              </a:extLst>
            </p:cNvPr>
            <p:cNvCxnSpPr>
              <a:cxnSpLocks/>
            </p:cNvCxnSpPr>
            <p:nvPr/>
          </p:nvCxnSpPr>
          <p:spPr>
            <a:xfrm>
              <a:off x="2565973" y="2771254"/>
              <a:ext cx="16741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41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6514D-7AA3-1240-9425-F3E5FB34C3E7}"/>
              </a:ext>
            </a:extLst>
          </p:cNvPr>
          <p:cNvSpPr txBox="1"/>
          <p:nvPr/>
        </p:nvSpPr>
        <p:spPr>
          <a:xfrm>
            <a:off x="6442082" y="2827567"/>
            <a:ext cx="2384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Best case with </a:t>
            </a:r>
            <a:r>
              <a:rPr lang="en-GB" dirty="0" err="1"/>
              <a:t>GloVe</a:t>
            </a:r>
            <a:r>
              <a:rPr lang="en-GB" dirty="0"/>
              <a:t>:</a:t>
            </a:r>
          </a:p>
          <a:p>
            <a:pPr algn="ctr"/>
            <a:r>
              <a:rPr lang="en-GB" b="1" dirty="0"/>
              <a:t>75% accuracy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22DF32-9B1F-914B-9A5F-90CB31C6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732500"/>
            <a:ext cx="3454322" cy="2942342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2C94B5FA-8E0B-B14E-9937-C8DF9B4C5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66" y="1708228"/>
            <a:ext cx="2172816" cy="30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4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in </a:t>
            </a:r>
            <a:r>
              <a:rPr lang="de-DE" dirty="0" err="1"/>
              <a:t>practice</a:t>
            </a:r>
            <a:br>
              <a:rPr lang="de-DE" dirty="0"/>
            </a:b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newsgroups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6 </a:t>
            </a:r>
            <a:r>
              <a:rPr lang="de-DE" dirty="0" err="1"/>
              <a:t>classes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6514D-7AA3-1240-9425-F3E5FB34C3E7}"/>
              </a:ext>
            </a:extLst>
          </p:cNvPr>
          <p:cNvSpPr txBox="1"/>
          <p:nvPr/>
        </p:nvSpPr>
        <p:spPr>
          <a:xfrm>
            <a:off x="6567193" y="2907120"/>
            <a:ext cx="2384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Without</a:t>
            </a:r>
            <a:r>
              <a:rPr lang="en-GB" dirty="0"/>
              <a:t> </a:t>
            </a:r>
            <a:r>
              <a:rPr lang="en-GB" dirty="0" err="1"/>
              <a:t>GloVe</a:t>
            </a:r>
            <a:r>
              <a:rPr lang="en-GB" dirty="0"/>
              <a:t>:</a:t>
            </a:r>
          </a:p>
          <a:p>
            <a:pPr algn="ctr"/>
            <a:r>
              <a:rPr lang="en-GB" b="1" dirty="0"/>
              <a:t>71% accuracy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F220E6-396F-AB42-8A86-38F4765E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682989"/>
            <a:ext cx="3521988" cy="2971482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EB55C05-85C2-0549-B14A-82DC6EA5F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320" y="1719618"/>
            <a:ext cx="2200487" cy="30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36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4961E13-89D0-46DE-92D7-09F3869AB67A}"/>
              </a:ext>
            </a:extLst>
          </p:cNvPr>
          <p:cNvSpPr/>
          <p:nvPr/>
        </p:nvSpPr>
        <p:spPr>
          <a:xfrm>
            <a:off x="6006651" y="841264"/>
            <a:ext cx="461019" cy="66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56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-882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1/2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16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D5CD1-6A55-46BE-9B40-CE5371812CEC}"/>
              </a:ext>
            </a:extLst>
          </p:cNvPr>
          <p:cNvGrpSpPr/>
          <p:nvPr/>
        </p:nvGrpSpPr>
        <p:grpSpPr>
          <a:xfrm>
            <a:off x="457200" y="1497812"/>
            <a:ext cx="8347352" cy="3010758"/>
            <a:chOff x="457200" y="1437167"/>
            <a:chExt cx="8347352" cy="30107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D461D-5638-468A-AC72-4BB04B1A4D58}"/>
                </a:ext>
              </a:extLst>
            </p:cNvPr>
            <p:cNvGrpSpPr/>
            <p:nvPr/>
          </p:nvGrpSpPr>
          <p:grpSpPr>
            <a:xfrm>
              <a:off x="457200" y="1438237"/>
              <a:ext cx="8265526" cy="3009688"/>
              <a:chOff x="457201" y="1368259"/>
              <a:chExt cx="6325856" cy="230340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782E605-67FD-42BE-8797-AF46D2B3E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15"/>
              <a:stretch/>
            </p:blipFill>
            <p:spPr>
              <a:xfrm>
                <a:off x="457201" y="1368260"/>
                <a:ext cx="3140428" cy="230340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868A606-A638-4F1B-AEFB-F9DC6777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7629" y="1368259"/>
                <a:ext cx="3185428" cy="229933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03707D-5AF1-453A-86FA-C73A85D3D347}"/>
                </a:ext>
              </a:extLst>
            </p:cNvPr>
            <p:cNvSpPr txBox="1"/>
            <p:nvPr/>
          </p:nvSpPr>
          <p:spPr>
            <a:xfrm>
              <a:off x="468157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“exemplary data” </a:t>
              </a:r>
              <a:endParaRPr lang="de-DE" sz="1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1DE171-4C5E-4522-A923-6F6FCDC86454}"/>
                </a:ext>
              </a:extLst>
            </p:cNvPr>
            <p:cNvSpPr txBox="1"/>
            <p:nvPr/>
          </p:nvSpPr>
          <p:spPr>
            <a:xfrm>
              <a:off x="4583438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real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2036B-936C-48A5-A6D6-24789271D221}"/>
                </a:ext>
              </a:extLst>
            </p:cNvPr>
            <p:cNvSpPr txBox="1"/>
            <p:nvPr/>
          </p:nvSpPr>
          <p:spPr>
            <a:xfrm>
              <a:off x="5423582" y="4037181"/>
              <a:ext cx="338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pd.read_csv</a:t>
              </a:r>
              <a:r>
                <a:rPr lang="en-US" sz="1800" dirty="0">
                  <a:solidFill>
                    <a:schemeClr val="bg1"/>
                  </a:solidFill>
                </a:rPr>
                <a:t>(file, delimiter = “;“)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6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2/2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6734E-AD09-4596-A5A4-56FECA22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18610"/>
            <a:ext cx="2351727" cy="299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2CC4B-0E96-4EC3-BA0F-1900F9355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17" y="1518609"/>
            <a:ext cx="2442663" cy="299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EBD23-FA4D-416F-94D4-B4B8CAB4D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29" y="1518609"/>
            <a:ext cx="2230366" cy="299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E47B-ED68-492F-B4B8-9E26F127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695" y="1518610"/>
            <a:ext cx="1773509" cy="2995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C09A2-1DD3-48FD-866F-D2D163F39FB2}"/>
              </a:ext>
            </a:extLst>
          </p:cNvPr>
          <p:cNvSpPr txBox="1"/>
          <p:nvPr/>
        </p:nvSpPr>
        <p:spPr>
          <a:xfrm>
            <a:off x="520796" y="4136836"/>
            <a:ext cx="20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special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8E22D-B4D0-4C91-9CA9-9F86BDBD612D}"/>
              </a:ext>
            </a:extLst>
          </p:cNvPr>
          <p:cNvSpPr txBox="1"/>
          <p:nvPr/>
        </p:nvSpPr>
        <p:spPr>
          <a:xfrm>
            <a:off x="3000327" y="4136836"/>
            <a:ext cx="125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 spaces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0D90D-C4DA-436A-8342-7943AF6FE98A}"/>
              </a:ext>
            </a:extLst>
          </p:cNvPr>
          <p:cNvSpPr txBox="1"/>
          <p:nvPr/>
        </p:nvSpPr>
        <p:spPr>
          <a:xfrm>
            <a:off x="4645016" y="4144876"/>
            <a:ext cx="223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different 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DA9AB-64A1-4EA9-89B2-28DCBEB45C18}"/>
              </a:ext>
            </a:extLst>
          </p:cNvPr>
          <p:cNvSpPr txBox="1"/>
          <p:nvPr/>
        </p:nvSpPr>
        <p:spPr>
          <a:xfrm>
            <a:off x="7230096" y="4136836"/>
            <a:ext cx="99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0184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network 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C73204D-B234-44D7-8DB8-E1D942AB6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" b="8394"/>
          <a:stretch/>
        </p:blipFill>
        <p:spPr>
          <a:xfrm>
            <a:off x="538768" y="1761838"/>
            <a:ext cx="4411550" cy="2484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3E4CF-4410-4D75-8E27-E627AED165C1}"/>
              </a:ext>
            </a:extLst>
          </p:cNvPr>
          <p:cNvSpPr txBox="1"/>
          <p:nvPr/>
        </p:nvSpPr>
        <p:spPr>
          <a:xfrm>
            <a:off x="2039154" y="176183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installing things at home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9A9A6-BB83-4690-BBF0-402BF470F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36" y="1761837"/>
            <a:ext cx="3649816" cy="248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348AC-098C-481C-BA44-170A163D25D6}"/>
              </a:ext>
            </a:extLst>
          </p:cNvPr>
          <p:cNvSpPr txBox="1"/>
          <p:nvPr/>
        </p:nvSpPr>
        <p:spPr>
          <a:xfrm>
            <a:off x="4739836" y="1761838"/>
            <a:ext cx="34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installation in corporate network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B4768-62A8-437F-AA88-26FF9417EB34}"/>
              </a:ext>
            </a:extLst>
          </p:cNvPr>
          <p:cNvSpPr txBox="1"/>
          <p:nvPr/>
        </p:nvSpPr>
        <p:spPr>
          <a:xfrm>
            <a:off x="5548441" y="285868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security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96C7A-8A5D-4913-BD6D-853BD8C0A03A}"/>
              </a:ext>
            </a:extLst>
          </p:cNvPr>
          <p:cNvSpPr txBox="1"/>
          <p:nvPr/>
        </p:nvSpPr>
        <p:spPr>
          <a:xfrm>
            <a:off x="3859542" y="2571750"/>
            <a:ext cx="54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OS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0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4961E13-89D0-46DE-92D7-09F3869AB67A}"/>
              </a:ext>
            </a:extLst>
          </p:cNvPr>
          <p:cNvSpPr/>
          <p:nvPr/>
        </p:nvSpPr>
        <p:spPr>
          <a:xfrm>
            <a:off x="7512030" y="906759"/>
            <a:ext cx="461019" cy="66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35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/>
              <a:t>Agenda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123F2-A3B4-416B-B702-90417A68B89B}"/>
              </a:ext>
            </a:extLst>
          </p:cNvPr>
          <p:cNvSpPr txBox="1"/>
          <p:nvPr/>
        </p:nvSpPr>
        <p:spPr>
          <a:xfrm>
            <a:off x="457200" y="1094579"/>
            <a:ext cx="6957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approach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technique used: text embedding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drawback of using real data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what we tried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final model / results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7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What we tried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89D69-EA97-404A-95E6-679EC3ECF631}"/>
              </a:ext>
            </a:extLst>
          </p:cNvPr>
          <p:cNvSpPr txBox="1"/>
          <p:nvPr/>
        </p:nvSpPr>
        <p:spPr>
          <a:xfrm>
            <a:off x="457201" y="1263594"/>
            <a:ext cx="7984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cleansing the data: regex, removing </a:t>
            </a:r>
            <a:r>
              <a:rPr lang="en-US" dirty="0" err="1"/>
              <a:t>stopwords</a:t>
            </a:r>
            <a:r>
              <a:rPr lang="en-US" dirty="0"/>
              <a:t>, removing tickets in other languages, removing bucket classes, stemming, removing common words…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ways to vectorize the ticket data (different approaches of bag of words, embedding…)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size of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 around with embedding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adding/removing dense layers and adjusting their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</a:t>
            </a:r>
            <a:r>
              <a:rPr lang="en-US" dirty="0" err="1"/>
              <a:t>maxpooling</a:t>
            </a:r>
            <a:r>
              <a:rPr lang="en-US" dirty="0"/>
              <a:t>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in general what brought us big gains in accuracy: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 / </a:t>
            </a:r>
            <a:r>
              <a:rPr lang="en-US" dirty="0" err="1"/>
              <a:t>maxpooling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85165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What kept us from trying more 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B49FB-3BEA-4D15-AD48-FC23F664EDFF}"/>
              </a:ext>
            </a:extLst>
          </p:cNvPr>
          <p:cNvSpPr txBox="1"/>
          <p:nvPr/>
        </p:nvSpPr>
        <p:spPr>
          <a:xfrm>
            <a:off x="457201" y="1119525"/>
            <a:ext cx="7984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instead of just editing parameters – trying more CNNs, RNNs, GRUs…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3163B-6B14-4DE9-9514-719D26C7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34647"/>
            <a:ext cx="4405787" cy="2284482"/>
          </a:xfrm>
          <a:prstGeom prst="rect">
            <a:avLst/>
          </a:prstGeom>
        </p:spPr>
      </p:pic>
      <p:sp>
        <p:nvSpPr>
          <p:cNvPr id="7" name="AutoShape 2" descr="Fastest Free Video Converter with NVIDIA CUDA Support">
            <a:extLst>
              <a:ext uri="{FF2B5EF4-FFF2-40B4-BE49-F238E27FC236}">
                <a16:creationId xmlns:a16="http://schemas.microsoft.com/office/drawing/2014/main" id="{1736D65E-82E8-429A-99BC-442AE19E5B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8" name="Picture 4" descr="Nvidia CUDA hardware acceleration">
            <a:extLst>
              <a:ext uri="{FF2B5EF4-FFF2-40B4-BE49-F238E27FC236}">
                <a16:creationId xmlns:a16="http://schemas.microsoft.com/office/drawing/2014/main" id="{20A32FEB-8E49-42A7-BD61-A0D7BF339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" r="18009" b="-518"/>
          <a:stretch/>
        </p:blipFill>
        <p:spPr bwMode="auto">
          <a:xfrm>
            <a:off x="2592682" y="2791021"/>
            <a:ext cx="403388" cy="3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– Wikipedia">
            <a:extLst>
              <a:ext uri="{FF2B5EF4-FFF2-40B4-BE49-F238E27FC236}">
                <a16:creationId xmlns:a16="http://schemas.microsoft.com/office/drawing/2014/main" id="{CF87FC91-65E7-4AE5-922C-E79B220F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85" y="2916965"/>
            <a:ext cx="429152" cy="5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733B6C-44AD-4C87-8A16-D6C72822A0A2}"/>
              </a:ext>
            </a:extLst>
          </p:cNvPr>
          <p:cNvSpPr txBox="1"/>
          <p:nvPr/>
        </p:nvSpPr>
        <p:spPr>
          <a:xfrm>
            <a:off x="2170136" y="3948010"/>
            <a:ext cx="573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</a:rPr>
              <a:t>sudo</a:t>
            </a:r>
            <a:endParaRPr lang="de-DE" sz="1200" b="1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E1B7465-FFCB-4E7D-8B4D-26C6C4338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r="7294"/>
          <a:stretch/>
        </p:blipFill>
        <p:spPr bwMode="auto">
          <a:xfrm>
            <a:off x="4748400" y="1934647"/>
            <a:ext cx="3863424" cy="227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5D02A-51E0-424E-9358-B2077881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778" y="2243377"/>
            <a:ext cx="372516" cy="480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134D6-0424-4270-AA78-CAE53DDBB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555" y="2311000"/>
            <a:ext cx="307561" cy="314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3FCA8F-2714-43F3-8C88-9F873540FF43}"/>
              </a:ext>
            </a:extLst>
          </p:cNvPr>
          <p:cNvSpPr txBox="1"/>
          <p:nvPr/>
        </p:nvSpPr>
        <p:spPr>
          <a:xfrm>
            <a:off x="457201" y="1927948"/>
            <a:ext cx="1897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training network at home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F71ED-6D6F-4F1A-AAA4-49D5A0F19B7C}"/>
              </a:ext>
            </a:extLst>
          </p:cNvPr>
          <p:cNvSpPr txBox="1"/>
          <p:nvPr/>
        </p:nvSpPr>
        <p:spPr>
          <a:xfrm>
            <a:off x="4748400" y="3927000"/>
            <a:ext cx="2319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training network at work</a:t>
            </a:r>
            <a:endParaRPr lang="de-DE" sz="1200" b="1" dirty="0">
              <a:solidFill>
                <a:schemeClr val="tx1"/>
              </a:solidFill>
            </a:endParaRPr>
          </a:p>
        </p:txBody>
      </p:sp>
      <p:pic>
        <p:nvPicPr>
          <p:cNvPr id="1034" name="Picture 10" descr="Windows 10 Maintenance Tasks that you Should Regularly Perform">
            <a:extLst>
              <a:ext uri="{FF2B5EF4-FFF2-40B4-BE49-F238E27FC236}">
                <a16:creationId xmlns:a16="http://schemas.microsoft.com/office/drawing/2014/main" id="{1696F4FD-EBE1-4FBA-AA71-4F5E0A5C9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9" t="35456"/>
          <a:stretch/>
        </p:blipFill>
        <p:spPr bwMode="auto">
          <a:xfrm>
            <a:off x="7370413" y="2088035"/>
            <a:ext cx="312219" cy="31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8B9320-5018-4CC5-94F2-1D37B8FBBD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997" y="2197084"/>
            <a:ext cx="399072" cy="314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851A1-70C7-49FA-93F7-6F830DE6EA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5929" y="2254041"/>
            <a:ext cx="432189" cy="4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8AAE5-1B0C-4974-B2E2-E4713265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1464927"/>
            <a:ext cx="2806412" cy="1588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696AC-5E6F-4B17-9BE6-63D8E51642F4}"/>
              </a:ext>
            </a:extLst>
          </p:cNvPr>
          <p:cNvSpPr txBox="1"/>
          <p:nvPr/>
        </p:nvSpPr>
        <p:spPr>
          <a:xfrm>
            <a:off x="371936" y="1110624"/>
            <a:ext cx="291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that gave us best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7075-5D64-470F-BA6E-2F538F7C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135" y="1384916"/>
            <a:ext cx="2385932" cy="3375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B3013-2FDC-4948-A2D4-BD943E8DC368}"/>
              </a:ext>
            </a:extLst>
          </p:cNvPr>
          <p:cNvSpPr txBox="1"/>
          <p:nvPr/>
        </p:nvSpPr>
        <p:spPr>
          <a:xfrm>
            <a:off x="5706913" y="1150844"/>
            <a:ext cx="3065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~86% accuracy on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~86% accuracy on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epoche</a:t>
            </a:r>
            <a:r>
              <a:rPr lang="en-US" dirty="0"/>
              <a:t> took about 8000s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around 6 epochs loss went up again for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around ~500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 of classes uneven: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775B4-C880-4F07-8F91-64AD67D4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35" y="3192371"/>
            <a:ext cx="2863154" cy="168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1348B-13A4-4BA5-967A-D862237FE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485" y="3192371"/>
            <a:ext cx="24774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Questions?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23</a:t>
            </a:fld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6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242563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2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1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03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2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6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265532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348470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idea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predicts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51239" y="3052509"/>
            <a:ext cx="702557" cy="219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355118" y="291694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547868" y="300448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362505" y="317082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114383" y="2878080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307133" y="296561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121770" y="313195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725232" y="3394359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6917982" y="348189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732619" y="364823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479456" y="329483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672206" y="338237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486843" y="354871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78" name="Google Shape;521;p39">
            <a:extLst>
              <a:ext uri="{FF2B5EF4-FFF2-40B4-BE49-F238E27FC236}">
                <a16:creationId xmlns:a16="http://schemas.microsoft.com/office/drawing/2014/main" id="{EBD195B1-F886-4444-8C2B-6F8F7115CB36}"/>
              </a:ext>
            </a:extLst>
          </p:cNvPr>
          <p:cNvGrpSpPr/>
          <p:nvPr/>
        </p:nvGrpSpPr>
        <p:grpSpPr>
          <a:xfrm>
            <a:off x="4921149" y="2852159"/>
            <a:ext cx="435023" cy="323445"/>
            <a:chOff x="5247525" y="3007275"/>
            <a:chExt cx="517575" cy="384825"/>
          </a:xfrm>
        </p:grpSpPr>
        <p:sp>
          <p:nvSpPr>
            <p:cNvPr id="97" name="Google Shape;522;p39">
              <a:extLst>
                <a:ext uri="{FF2B5EF4-FFF2-40B4-BE49-F238E27FC236}">
                  <a16:creationId xmlns:a16="http://schemas.microsoft.com/office/drawing/2014/main" id="{E5A95966-A270-4BFA-AC2F-B49227CC55D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523;p39">
              <a:extLst>
                <a:ext uri="{FF2B5EF4-FFF2-40B4-BE49-F238E27FC236}">
                  <a16:creationId xmlns:a16="http://schemas.microsoft.com/office/drawing/2014/main" id="{AF494A05-A07D-4054-8443-EA33D701F2E1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582C42D-8716-426A-A2AF-426A39675D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</a:p>
          <a:p>
            <a:r>
              <a:rPr lang="en-US" dirty="0"/>
              <a:t>replace QM by a NN trained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 of past 3 years (&gt;800k tickets) description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incidents of past 3 years (&gt;100k tickets) description</a:t>
            </a:r>
          </a:p>
          <a:p>
            <a:r>
              <a:rPr lang="en-US" dirty="0"/>
              <a:t>in order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the correct assignment group / class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C661AE-C26D-47C3-87B7-BC4A5F9A3287}"/>
              </a:ext>
            </a:extLst>
          </p:cNvPr>
          <p:cNvSpPr txBox="1"/>
          <p:nvPr/>
        </p:nvSpPr>
        <p:spPr>
          <a:xfrm>
            <a:off x="6756487" y="3913993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22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: </a:t>
            </a:r>
            <a:r>
              <a:rPr lang="de-DE" dirty="0" err="1"/>
              <a:t>bow</a:t>
            </a:r>
            <a:r>
              <a:rPr lang="de-DE" dirty="0"/>
              <a:t> &amp;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B7B06-FA36-6C47-8459-E11E52F0FBE3}"/>
              </a:ext>
            </a:extLst>
          </p:cNvPr>
          <p:cNvSpPr txBox="1"/>
          <p:nvPr/>
        </p:nvSpPr>
        <p:spPr>
          <a:xfrm>
            <a:off x="457201" y="1306286"/>
            <a:ext cx="727437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Bag of Words (BOW)</a:t>
            </a:r>
          </a:p>
          <a:p>
            <a:pPr marL="536575" lvl="1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Just a </a:t>
            </a:r>
            <a:r>
              <a:rPr lang="en-GB" b="1" dirty="0"/>
              <a:t>list of words and counts</a:t>
            </a:r>
            <a:r>
              <a:rPr lang="en-GB" dirty="0"/>
              <a:t> (e.g. term frequency, TF-IDF, n-grams)</a:t>
            </a:r>
          </a:p>
          <a:p>
            <a:pPr marL="536575" lvl="1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Too simplistic, looses a lot of semantic information (structure, sequence, etc.)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GB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GB" dirty="0">
                <a:sym typeface="Wingdings" pitchFamily="2" charset="2"/>
              </a:rPr>
              <a:t>Better: Word Embedding</a:t>
            </a:r>
          </a:p>
          <a:p>
            <a:pPr marL="53657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Words/Documents represented in </a:t>
            </a:r>
            <a:r>
              <a:rPr lang="en-GB" b="1" dirty="0">
                <a:sym typeface="Wingdings" pitchFamily="2" charset="2"/>
              </a:rPr>
              <a:t>vector space model</a:t>
            </a:r>
          </a:p>
          <a:p>
            <a:pPr marL="53657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Words close in meaning are close to each other in vector space</a:t>
            </a:r>
          </a:p>
          <a:p>
            <a:pPr marL="536575" indent="-187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Tries to capture the </a:t>
            </a:r>
            <a:r>
              <a:rPr lang="en-GB" b="1" dirty="0">
                <a:sym typeface="Wingdings" pitchFamily="2" charset="2"/>
              </a:rPr>
              <a:t>semantic relationships</a:t>
            </a:r>
            <a:r>
              <a:rPr lang="en-GB" dirty="0">
                <a:sym typeface="Wingdings" pitchFamily="2" charset="2"/>
              </a:rPr>
              <a:t> between words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GB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7444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83032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: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vectors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B7B06-FA36-6C47-8459-E11E52F0FBE3}"/>
              </a:ext>
            </a:extLst>
          </p:cNvPr>
          <p:cNvSpPr txBox="1"/>
          <p:nvPr/>
        </p:nvSpPr>
        <p:spPr>
          <a:xfrm>
            <a:off x="457201" y="1253349"/>
            <a:ext cx="5355770" cy="3429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Pre-trained datasets available: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Stanford: </a:t>
            </a:r>
            <a:r>
              <a:rPr lang="en-GB" dirty="0" err="1"/>
              <a:t>GloVe</a:t>
            </a:r>
            <a:r>
              <a:rPr lang="en-GB" dirty="0"/>
              <a:t> (Global Vectors for Word Representation)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Google: Word2Vec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Facebook OS: </a:t>
            </a:r>
            <a:r>
              <a:rPr lang="en-GB" dirty="0" err="1"/>
              <a:t>fastText</a:t>
            </a:r>
            <a:endParaRPr lang="en-GB" dirty="0"/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7938">
              <a:lnSpc>
                <a:spcPct val="120000"/>
              </a:lnSpc>
            </a:pPr>
            <a:r>
              <a:rPr lang="en-GB" dirty="0" err="1"/>
              <a:t>GloVe</a:t>
            </a:r>
            <a:r>
              <a:rPr lang="en-GB" dirty="0"/>
              <a:t>: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6 billion tokens, 400k vocabulary</a:t>
            </a:r>
          </a:p>
          <a:p>
            <a:pPr marL="536575" indent="-1873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In order to capture in a </a:t>
            </a:r>
            <a:r>
              <a:rPr lang="en-GB" b="1" dirty="0"/>
              <a:t>quantitative way </a:t>
            </a:r>
            <a:r>
              <a:rPr lang="en-GB" dirty="0"/>
              <a:t>the nuance necessary to distinguish </a:t>
            </a:r>
            <a:r>
              <a:rPr lang="en-GB" i="1" dirty="0"/>
              <a:t>man</a:t>
            </a:r>
            <a:r>
              <a:rPr lang="en-GB" dirty="0"/>
              <a:t> from </a:t>
            </a:r>
            <a:r>
              <a:rPr lang="en-GB" i="1" dirty="0"/>
              <a:t>woman</a:t>
            </a:r>
            <a:r>
              <a:rPr lang="en-GB" dirty="0"/>
              <a:t>, it is necessary for a model to associate more than a single number to the word pair. A natural and simple candidate for an enlarged set of discriminative numbers is the </a:t>
            </a:r>
            <a:r>
              <a:rPr lang="en-GB" b="1" dirty="0"/>
              <a:t>vector difference between</a:t>
            </a:r>
            <a:r>
              <a:rPr lang="en-GB" dirty="0"/>
              <a:t> the two word vectors.</a:t>
            </a:r>
            <a:endParaRPr lang="en-GB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CBA3F-462A-984A-97C4-043021B47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1330779"/>
            <a:ext cx="3302696" cy="25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168484"/>
      </p:ext>
    </p:extLst>
  </p:cSld>
  <p:clrMapOvr>
    <a:masterClrMapping/>
  </p:clrMapOvr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800</Words>
  <Application>Microsoft Macintosh PowerPoint</Application>
  <PresentationFormat>On-screen Show (16:9)</PresentationFormat>
  <Paragraphs>230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Red Hat Display</vt:lpstr>
      <vt:lpstr>Red Hat Display Black</vt:lpstr>
      <vt:lpstr>Raleway</vt:lpstr>
      <vt:lpstr>Arial</vt:lpstr>
      <vt:lpstr>Wingdings</vt:lpstr>
      <vt:lpstr>Rutland template</vt:lpstr>
      <vt:lpstr>Service Desk Interaction Analysis (text classification)</vt:lpstr>
      <vt:lpstr>Agenda</vt:lpstr>
      <vt:lpstr>current situation</vt:lpstr>
      <vt:lpstr>current situation</vt:lpstr>
      <vt:lpstr>current situation</vt:lpstr>
      <vt:lpstr>idea</vt:lpstr>
      <vt:lpstr>approach</vt:lpstr>
      <vt:lpstr>text classification: bow &amp; word embedding</vt:lpstr>
      <vt:lpstr>text classification: pre-trained vectors</vt:lpstr>
      <vt:lpstr>using pre-trained vectors in practice classifying newsgroups messages into 6 classes</vt:lpstr>
      <vt:lpstr>using pre-trained vectors in practice classifying newsgroups messages into 6 classes</vt:lpstr>
      <vt:lpstr>using pre-trained vectors in practice classifying newsgroups messages into 6 classes</vt:lpstr>
      <vt:lpstr>using pre-trained vectors in practice classifying newsgroups messages into 6 classes</vt:lpstr>
      <vt:lpstr>using pre-trained vectors in practice classifying newsgroups messages into 6 classes</vt:lpstr>
      <vt:lpstr>approach</vt:lpstr>
      <vt:lpstr>challenges when using real data 1/2</vt:lpstr>
      <vt:lpstr>Challenges when using real data 2/2</vt:lpstr>
      <vt:lpstr>transition to corporate network </vt:lpstr>
      <vt:lpstr>approach</vt:lpstr>
      <vt:lpstr>What we tried</vt:lpstr>
      <vt:lpstr>What kept us from trying more </vt:lpstr>
      <vt:lpstr>Results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/ Interaction Analysis (text classification)</dc:title>
  <dc:creator>Michael Zemp</dc:creator>
  <cp:lastModifiedBy>M Kunzmann</cp:lastModifiedBy>
  <cp:revision>69</cp:revision>
  <dcterms:modified xsi:type="dcterms:W3CDTF">2020-04-14T09:06:42Z</dcterms:modified>
</cp:coreProperties>
</file>